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1" r:id="rId4"/>
    <p:sldId id="265" r:id="rId5"/>
    <p:sldId id="263" r:id="rId6"/>
    <p:sldId id="264" r:id="rId7"/>
    <p:sldId id="273" r:id="rId8"/>
    <p:sldId id="266" r:id="rId9"/>
    <p:sldId id="267" r:id="rId10"/>
    <p:sldId id="268" r:id="rId11"/>
    <p:sldId id="269" r:id="rId12"/>
    <p:sldId id="270" r:id="rId13"/>
    <p:sldId id="27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844"/>
    <a:srgbClr val="245DA2"/>
    <a:srgbClr val="68C9DF"/>
    <a:srgbClr val="0100FE"/>
    <a:srgbClr val="4CD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4" autoAdjust="0"/>
    <p:restoredTop sz="94660"/>
  </p:normalViewPr>
  <p:slideViewPr>
    <p:cSldViewPr snapToGrid="0">
      <p:cViewPr>
        <p:scale>
          <a:sx n="75" d="100"/>
          <a:sy n="75" d="100"/>
        </p:scale>
        <p:origin x="-480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AD5D7-FD29-4BD1-9F6B-B46B5608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2C86AD-9EA8-49C9-A3F4-E7C7FEBC8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41AE0B-DFF0-4345-B4C0-06810A86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12EE50-941F-4F78-AC97-7C335411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FA594E-8495-4CE7-B72F-D8D05757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9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3C3F1F-35B1-45EF-ABB0-260E814F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E41F98A-3CCD-409C-82EF-5FB02BAA1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858BBB-FDF0-4BC6-951E-31AA41A0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26D30-EA9E-4017-98A5-40D3218C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9F15E5-1C5E-45FB-AE13-FB9063AB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1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E69E036-499F-420F-A5C9-F700C3001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7671F82-F76E-4EAF-8CEF-4CED314D8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741B81-3436-41CE-8C19-D790C1B1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88FDEC-6C0A-4929-ABE1-41B79C73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4AA827-2A03-4C42-87E2-1A47E5AC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5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D2746-8ABA-4280-90C4-911C1A9F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AB17A5-C7B6-449F-A311-3DA31754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1A7FA5-70D5-4786-9B0F-92992AA2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CA290-7EEC-45D7-9EA3-D9B48DDE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E70ADE-296E-43A3-9FD9-DE47952A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D95FF-EA7F-4DB2-A611-576DFBCD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792D4B-C5D7-4C44-A068-C9954239F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A293C6-CB43-4ED8-933B-138ACA3B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7A9B5C-4F37-4049-BE94-7960457E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358593-7ED8-49BD-BDBC-38B2B029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A01C0F-8140-45BD-B6E1-0C213395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10EDAA-31D5-4E45-B1F3-F4D53D691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DA8950-3F6D-4A86-A64C-8F0489B7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FDEE87-EDDB-44C0-9D18-EC339EEA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E78B30-ECF6-4FCB-8463-8770135A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7A4CDF-D811-4F49-A7B9-59AFC80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3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F24F9-6020-4804-AD6F-A316D2BA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FBE8DB-944C-49F1-969C-B3F893CB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33E47D-EF49-4677-87A9-814BC5FD1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568494-ED9C-4AB2-9618-48C85C4E5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A56EEDB-E745-4F22-87B1-D749F5E55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A51054E-B3B6-458F-BCA9-A3C2837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BC93D8B-4DEA-48E5-9875-F55168C1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766434-A0A3-4616-93E5-AE5523B0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7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54186-0D77-4E11-BD82-A7209A65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F8250C6-BB52-49D5-9755-1F866F1C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EE05C5-3CE6-4208-8AE2-5C94BDCF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5FF5C6-E1AA-4080-8E94-09058426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098241A-396C-4B83-B6BC-61EC9BAA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AA8A0C4-CB9D-40AB-B3B6-8064B545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DE2675-B635-4C43-BA69-0CE95BE4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8712B0-85CD-4F30-8C2A-843DCE13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40173-2FEC-4CFC-A6C1-169E61BD4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272242-562E-4D5B-A604-54D3C2712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175A0D-7274-4BCB-A862-5D13F241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D17C1E-756D-43B9-965C-56AEAB6E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A7B90E-CD25-41CA-9A1D-FB36132E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88B719-BDA9-43E6-BCFB-4E6FC424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E34F-3014-4CF9-B300-653C6B6797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5DC410-85C6-4725-819B-77D7671F3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1898BE-D63C-4BCC-8E85-528150D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96B94D8-08D8-4355-A72B-270746EB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7FBDF4-3E21-4FC0-AF52-03E90B39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D5EC21-E50B-4985-9D44-946F24B0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C2A539-A089-44BA-9CD8-45990710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8E97E1-6089-4666-B26E-0504DBAE5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DD660-B2BD-457B-934B-AC53A9B745E5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BCF963-0DBC-4F6C-814B-ED5660D00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E92CAC-F645-45F2-BADC-19D5A4255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3420-6B65-4555-A6E8-895ED7CD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2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FFB4A3-15FB-4F59-9608-595A05033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CD8ED"/>
              </a:gs>
              <a:gs pos="48000">
                <a:srgbClr val="245DA2"/>
              </a:gs>
              <a:gs pos="83000">
                <a:srgbClr val="68C9DF"/>
              </a:gs>
              <a:gs pos="100000">
                <a:srgbClr val="68C9DF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E871F-5A88-4866-8259-4ED74A92A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10796"/>
            <a:ext cx="9144000" cy="3107403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ru-RU" sz="3200" dirty="0" smtClean="0">
                <a:solidFill>
                  <a:schemeClr val="bg1"/>
                </a:solidFill>
                <a:latin typeface="Geometria" panose="020B0503020204020204" pitchFamily="34" charset="0"/>
              </a:rPr>
              <a:t>ТОМСК</a:t>
            </a:r>
            <a:r>
              <a:rPr lang="ru-RU" sz="3200" dirty="0">
                <a:solidFill>
                  <a:schemeClr val="bg1"/>
                </a:solidFill>
                <a:latin typeface="Geometria" panose="020B050302020402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Geometria" panose="020B0503020204020204" pitchFamily="34" charset="0"/>
              </a:rPr>
            </a:br>
            <a: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  <a:t>ФОРМИРОВАНИЕ </a:t>
            </a:r>
            <a:b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</a:br>
            <a: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  <a:t>КОМАНД НА ОСНОВЕ</a:t>
            </a:r>
            <a:b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</a:br>
            <a: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  <a:t>  ТЕСТИРОВАНИЯ ПО БЕЛБИНУ</a:t>
            </a:r>
            <a:br>
              <a:rPr lang="ru-RU" sz="2400" dirty="0" smtClean="0">
                <a:solidFill>
                  <a:srgbClr val="FF0000"/>
                </a:solidFill>
                <a:latin typeface="Geometria" panose="020B0503020204020204" pitchFamily="34" charset="0"/>
              </a:rPr>
            </a:br>
            <a:endParaRPr lang="en-US" sz="2400" dirty="0">
              <a:solidFill>
                <a:schemeClr val="bg1"/>
              </a:solidFill>
              <a:latin typeface="Geometria" panose="020B0503020204020204" pitchFamily="34" charset="0"/>
            </a:endParaRPr>
          </a:p>
        </p:txBody>
      </p:sp>
      <p:sp>
        <p:nvSpPr>
          <p:cNvPr id="3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C:\Users\Николай\YandexDisk\Скриншоты\2019-10-07_20-34-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43" y="533400"/>
            <a:ext cx="5163913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52899" y="605789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2019</a:t>
            </a:r>
            <a:endParaRPr lang="ru-RU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9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9500" y="5103694"/>
            <a:ext cx="9315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Сводная выходная форма по сотрудникам одного подразделения.</a:t>
            </a:r>
          </a:p>
          <a:p>
            <a:r>
              <a:rPr lang="ru-RU" dirty="0" smtClean="0"/>
              <a:t>При этом программный продукт делает комментарии, сформированные по рекомендациям</a:t>
            </a:r>
          </a:p>
          <a:p>
            <a:r>
              <a:rPr lang="ru-RU" dirty="0" smtClean="0"/>
              <a:t> из книги </a:t>
            </a:r>
            <a:r>
              <a:rPr lang="ru-RU" dirty="0" err="1" smtClean="0"/>
              <a:t>Мередит</a:t>
            </a:r>
            <a:r>
              <a:rPr lang="ru-RU" dirty="0" smtClean="0"/>
              <a:t> </a:t>
            </a:r>
            <a:r>
              <a:rPr lang="ru-RU" dirty="0" err="1" smtClean="0"/>
              <a:t>Белбин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146" name="Picture 2" descr="C:\Users\Николай\YandexDisk\Хакатон\Белбин\рисунки для презентации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895350"/>
            <a:ext cx="10218821" cy="404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3200" y="5467529"/>
            <a:ext cx="1637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smtClean="0">
                <a:solidFill>
                  <a:srgbClr val="FF0844"/>
                </a:solidFill>
              </a:rPr>
              <a:t>10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775" y="787087"/>
            <a:ext cx="10819308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u="sng" dirty="0" smtClean="0"/>
              <a:t>Помимо реализованной функции по анализу текущего состояния в работающем подразделении возможна  реализация следующего функционала:</a:t>
            </a:r>
          </a:p>
          <a:p>
            <a:endParaRPr lang="ru-RU" sz="2400" dirty="0"/>
          </a:p>
          <a:p>
            <a:pPr marL="285750" indent="-285750">
              <a:buFontTx/>
              <a:buChar char="-"/>
            </a:pPr>
            <a:r>
              <a:rPr lang="ru-RU" sz="2400" dirty="0" smtClean="0"/>
              <a:t>Анализ кандидатов в подразделение и вывод рекомендаций, какой из кандидатов лучше подходит и может выполнять роли, которые в настоящий момент слабо выполняются другими сотрудниками;</a:t>
            </a:r>
          </a:p>
          <a:p>
            <a:pPr marL="285750" indent="-285750">
              <a:buFontTx/>
              <a:buChar char="-"/>
            </a:pPr>
            <a:endParaRPr lang="ru-RU" sz="2400" dirty="0" smtClean="0"/>
          </a:p>
          <a:p>
            <a:pPr marL="285750" indent="-285750">
              <a:buFontTx/>
              <a:buChar char="-"/>
            </a:pPr>
            <a:r>
              <a:rPr lang="ru-RU" sz="2400" dirty="0" smtClean="0"/>
              <a:t>Переформирование команд из отделов, выполняющих однотипную работу (Например, отделов продаж, разделенных по принципу работы на разные регионы).</a:t>
            </a:r>
          </a:p>
          <a:p>
            <a:pPr marL="285750" indent="-285750">
              <a:buFontTx/>
              <a:buChar char="-"/>
            </a:pPr>
            <a:endParaRPr lang="ru-RU" sz="2400" dirty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7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7800" y="5467529"/>
            <a:ext cx="166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smtClean="0">
                <a:solidFill>
                  <a:srgbClr val="FF0844"/>
                </a:solidFill>
              </a:rPr>
              <a:t>11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775" y="787087"/>
            <a:ext cx="10819308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u="sng" dirty="0" smtClean="0"/>
              <a:t>В рамках доработки проекта необходимо выполнить следующие этапы:</a:t>
            </a:r>
          </a:p>
          <a:p>
            <a:endParaRPr lang="ru-RU" sz="2400" dirty="0"/>
          </a:p>
          <a:p>
            <a:pPr marL="342900" indent="-342900">
              <a:buAutoNum type="arabicPeriod"/>
            </a:pPr>
            <a:r>
              <a:rPr lang="ru-RU" sz="2400" dirty="0" smtClean="0"/>
              <a:t>Доработать функционал, обозначенный на предыдущем слайде;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Разработать и внедрить дизайн сайта;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Проработать юридические вопросы доступности права использования теста </a:t>
            </a:r>
            <a:r>
              <a:rPr lang="ru-RU" sz="2400" dirty="0" err="1" smtClean="0"/>
              <a:t>Белбина</a:t>
            </a:r>
            <a:r>
              <a:rPr lang="ru-RU" sz="2400" dirty="0" smtClean="0"/>
              <a:t>;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 Проработать вопрос с профессиональными психологами о возможности выявления сотрудников, неспособных работать в команде (о таком типе также говорится в книге </a:t>
            </a:r>
            <a:r>
              <a:rPr lang="ru-RU" sz="2400" dirty="0" err="1" smtClean="0"/>
              <a:t>М.Белбина</a:t>
            </a:r>
            <a:r>
              <a:rPr lang="ru-RU" sz="2400" dirty="0" smtClean="0"/>
              <a:t>, то тест </a:t>
            </a:r>
            <a:r>
              <a:rPr lang="ru-RU" sz="2400" dirty="0" err="1" smtClean="0"/>
              <a:t>Белбина</a:t>
            </a:r>
            <a:r>
              <a:rPr lang="ru-RU" sz="2400" dirty="0" smtClean="0"/>
              <a:t> не позволяет их выявить)</a:t>
            </a:r>
            <a:r>
              <a:rPr lang="en-US" sz="2400" dirty="0" smtClean="0"/>
              <a:t>;</a:t>
            </a:r>
          </a:p>
          <a:p>
            <a:pPr marL="342900" indent="-342900">
              <a:buAutoNum type="arabicPeriod"/>
            </a:pPr>
            <a:r>
              <a:rPr lang="ru-RU" sz="2400" dirty="0" smtClean="0"/>
              <a:t>Предложить готовый программный продукт организациям, которые в настоящее время оказывают консалтинговые услуги по кадровым вопросам (проведение тестирований, тренингов и пр.). Данное продвижение ПО считаем более перспективным, чем создание новой организации, оказывающей услуги по тестированию.</a:t>
            </a:r>
          </a:p>
          <a:p>
            <a:pPr marL="285750" indent="-285750">
              <a:buFontTx/>
              <a:buChar char="-"/>
            </a:pPr>
            <a:endParaRPr lang="ru-RU" sz="2400" dirty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1153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775" y="787088"/>
            <a:ext cx="10819308" cy="600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400" b="1" u="sng" dirty="0" smtClean="0"/>
              <a:t>Проектная команда</a:t>
            </a:r>
            <a:endParaRPr lang="ru-RU" sz="2400" dirty="0"/>
          </a:p>
          <a:p>
            <a:endParaRPr lang="ru-RU" sz="2400" dirty="0" smtClean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582581"/>
              </p:ext>
            </p:extLst>
          </p:nvPr>
        </p:nvGraphicFramePr>
        <p:xfrm>
          <a:off x="612775" y="1236663"/>
          <a:ext cx="107156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25"/>
                <a:gridCol w="4484687"/>
                <a:gridCol w="2678906"/>
                <a:gridCol w="26789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 п/п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Роль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Тел.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Кузнецова Наталья Юрьевна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Дизайн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+7-953-919-87-27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Добронравов Иван Александрович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Аналитическая работа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+7-952-808-74-63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Антонов Николай Сергеевич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Программирование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+7-909-538-12-31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00200" y="2812534"/>
            <a:ext cx="8636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dirty="0" smtClean="0"/>
              <a:t>Команда образовалась в результате участия в конкурсе «</a:t>
            </a:r>
            <a:r>
              <a:rPr lang="ru-RU" b="1" dirty="0" smtClean="0"/>
              <a:t>Цифровой прорыв</a:t>
            </a:r>
            <a:r>
              <a:rPr lang="ru-RU" dirty="0" smtClean="0"/>
              <a:t>», организованного АНО «</a:t>
            </a:r>
            <a:r>
              <a:rPr lang="ru-RU" b="1" dirty="0" smtClean="0"/>
              <a:t>Россия-страна возможностей</a:t>
            </a:r>
            <a:r>
              <a:rPr lang="ru-RU" dirty="0" smtClean="0"/>
              <a:t>».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3476804"/>
            <a:ext cx="2076450" cy="885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4" y="5024616"/>
            <a:ext cx="6210300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Николай\YandexDisk\Хакатон\Казанский хакатон\IMG_20190927_0919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85" y="3476804"/>
            <a:ext cx="3680915" cy="27606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680700" y="5448658"/>
            <a:ext cx="179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FF0844"/>
                </a:solidFill>
              </a:rPr>
              <a:t>1</a:t>
            </a:r>
            <a:r>
              <a:rPr lang="ru-RU" sz="9600" b="1" dirty="0" smtClean="0">
                <a:solidFill>
                  <a:srgbClr val="FF0844"/>
                </a:solidFill>
              </a:rPr>
              <a:t>2</a:t>
            </a:r>
            <a:endParaRPr lang="ru-RU" sz="9600" b="1" dirty="0">
              <a:solidFill>
                <a:srgbClr val="FF08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7FFB4A3-15FB-4F59-9608-595A050335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8C9DF"/>
              </a:gs>
              <a:gs pos="50000">
                <a:srgbClr val="245DA2"/>
              </a:gs>
              <a:gs pos="100000">
                <a:srgbClr val="68C9DF"/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</a:rPr>
              <a:t>Спасибо за внимание!</a:t>
            </a:r>
            <a:endParaRPr lang="ru-RU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10" y="465138"/>
            <a:ext cx="4838380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82" y="312738"/>
            <a:ext cx="304419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12739"/>
            <a:ext cx="3044825" cy="202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2334093"/>
            <a:ext cx="310055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07" y="2359112"/>
            <a:ext cx="3021970" cy="217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4394668"/>
            <a:ext cx="3095626" cy="174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07" y="4542016"/>
            <a:ext cx="3021970" cy="191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smtClean="0">
                <a:solidFill>
                  <a:srgbClr val="FF0844"/>
                </a:solidFill>
              </a:rPr>
              <a:t>1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0600" y="201283"/>
            <a:ext cx="5156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Вам это знакомо?</a:t>
            </a:r>
          </a:p>
          <a:p>
            <a:endParaRPr lang="ru-RU" dirty="0"/>
          </a:p>
          <a:p>
            <a:r>
              <a:rPr lang="ru-RU" dirty="0" smtClean="0"/>
              <a:t> -    Я один тут пашу как лошадь!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Да, ни кто кроме меня не работает!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Вокруг одни бездельники!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Скажите что мне делать, и я буду делать.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605641" y="2359112"/>
            <a:ext cx="500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Почему коллективы, собранные из грамотных и опытных сотрудников не работают на 100%?</a:t>
            </a:r>
          </a:p>
          <a:p>
            <a:endParaRPr lang="ru-RU" dirty="0" smtClean="0"/>
          </a:p>
          <a:p>
            <a:r>
              <a:rPr lang="ru-RU" b="1" dirty="0" smtClean="0"/>
              <a:t>Почему в коллективах возникают конфликты, а подразделения не развивают свои направления?</a:t>
            </a:r>
          </a:p>
          <a:p>
            <a:endParaRPr lang="ru-RU" b="1" dirty="0"/>
          </a:p>
          <a:p>
            <a:r>
              <a:rPr lang="ru-RU" b="1" dirty="0" smtClean="0"/>
              <a:t>Почему в коллективах не рождаются новые идеи?</a:t>
            </a:r>
          </a:p>
          <a:p>
            <a:endParaRPr lang="ru-RU" b="1" dirty="0" smtClean="0"/>
          </a:p>
          <a:p>
            <a:endParaRPr lang="ru-RU" b="1" dirty="0"/>
          </a:p>
          <a:p>
            <a:r>
              <a:rPr lang="ru-RU" b="1" dirty="0" smtClean="0">
                <a:solidFill>
                  <a:srgbClr val="FF0000"/>
                </a:solidFill>
              </a:rPr>
              <a:t>Данные проблемы приводят к значительному уменьшению производительности труда коллективов.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162" y="549185"/>
            <a:ext cx="11335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Данной работой предлагается разработать программный продукт, позволяющих гармонично формировать структуры подразделений предприятий (отделов, групп, лабораторий и пр.) численностью до 9 человек.</a:t>
            </a:r>
          </a:p>
          <a:p>
            <a:endParaRPr lang="ru-RU" dirty="0"/>
          </a:p>
          <a:p>
            <a:r>
              <a:rPr lang="ru-RU" dirty="0" smtClean="0"/>
              <a:t>В свою очередь формирование гармоничных команд позволит увеличить производительность труда данных подразделений. Следует отметить, что повышение производительности труда является одним из задач национального проекта «</a:t>
            </a:r>
            <a:r>
              <a:rPr lang="ru-RU" b="1" dirty="0" smtClean="0"/>
              <a:t>Производительность труда и поддержка занятости</a:t>
            </a:r>
            <a:r>
              <a:rPr lang="ru-RU" dirty="0" smtClean="0"/>
              <a:t>».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 descr="C:\Users\Николай\YandexDisk\Скриншоты\2019-10-07_21-28-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13" y="2413000"/>
            <a:ext cx="8143773" cy="41163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s://bookree.org/loader/img.php?dir=bbe361a21f361a422e4a92918a293adc&amp;file=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212" y="500992"/>
            <a:ext cx="3514925" cy="55768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ocketbook.co.uk/wp-content/uploads/2014/07/1404794366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312738"/>
            <a:ext cx="3940175" cy="375630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142" y="4241800"/>
            <a:ext cx="7648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основе данного проекта лежат исследования доктора психологии, выпускника Кембриджа </a:t>
            </a:r>
            <a:r>
              <a:rPr lang="ru-RU" dirty="0" err="1" smtClean="0"/>
              <a:t>Мередит</a:t>
            </a:r>
            <a:r>
              <a:rPr lang="ru-RU" dirty="0" smtClean="0"/>
              <a:t> </a:t>
            </a:r>
            <a:r>
              <a:rPr lang="ru-RU" dirty="0" err="1" smtClean="0"/>
              <a:t>Белбин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После 20-ти летних исследований он изложил результаты данных исследований в книге «Команды Менеджеров».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83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298175" y="4903232"/>
            <a:ext cx="182293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smtClean="0"/>
              <a:t>Снабженец</a:t>
            </a:r>
          </a:p>
          <a:p>
            <a:pPr algn="ctr"/>
            <a:r>
              <a:rPr lang="ru-RU" dirty="0" smtClean="0"/>
              <a:t>(Исследователь)</a:t>
            </a:r>
            <a:endParaRPr lang="en-US" dirty="0" smtClean="0"/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Resourse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Investigator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5" name="Стрелка вниз 34"/>
          <p:cNvSpPr/>
          <p:nvPr/>
        </p:nvSpPr>
        <p:spPr>
          <a:xfrm rot="2112480">
            <a:off x="7829178" y="414056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низ 33"/>
          <p:cNvSpPr/>
          <p:nvPr/>
        </p:nvSpPr>
        <p:spPr>
          <a:xfrm rot="16200000">
            <a:off x="9685836" y="2962924"/>
            <a:ext cx="484632" cy="1214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8209642" y="2600322"/>
            <a:ext cx="1201058" cy="2200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5066667" y="4711237"/>
            <a:ext cx="114646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smtClean="0"/>
              <a:t>Аналитик</a:t>
            </a:r>
          </a:p>
          <a:p>
            <a:pPr algn="ctr"/>
            <a:r>
              <a:rPr lang="ru-RU" dirty="0" smtClean="0"/>
              <a:t>(Эксперт)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Monitor-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Evalution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Стрелка вниз 29"/>
          <p:cNvSpPr/>
          <p:nvPr/>
        </p:nvSpPr>
        <p:spPr>
          <a:xfrm rot="2873202">
            <a:off x="6243974" y="41089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4759792" y="1399993"/>
            <a:ext cx="1631023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smtClean="0"/>
              <a:t>Контролёр</a:t>
            </a:r>
          </a:p>
          <a:p>
            <a:pPr algn="ctr"/>
            <a:r>
              <a:rPr lang="ru-RU" dirty="0" smtClean="0"/>
              <a:t>(Исполнитель)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Completer-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Finisher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Стрелка вниз 9"/>
          <p:cNvSpPr/>
          <p:nvPr/>
        </p:nvSpPr>
        <p:spPr>
          <a:xfrm rot="8801065">
            <a:off x="6298184" y="216818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6540500" y="2657386"/>
            <a:ext cx="1104900" cy="205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142" y="787087"/>
            <a:ext cx="3746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своем исследовании </a:t>
            </a:r>
            <a:r>
              <a:rPr lang="ru-RU" dirty="0" err="1" smtClean="0"/>
              <a:t>Мередит</a:t>
            </a:r>
            <a:r>
              <a:rPr lang="ru-RU" dirty="0" smtClean="0"/>
              <a:t> </a:t>
            </a:r>
            <a:r>
              <a:rPr lang="ru-RU" dirty="0" err="1" smtClean="0"/>
              <a:t>Белбин</a:t>
            </a:r>
            <a:r>
              <a:rPr lang="ru-RU" dirty="0" smtClean="0"/>
              <a:t> выделяет восемь командных ролей. Каждому человеку свойственно выполнение каких-то определённых ролей в </a:t>
            </a:r>
            <a:r>
              <a:rPr lang="ru-RU" dirty="0" smtClean="0"/>
              <a:t>команде (</a:t>
            </a:r>
            <a:r>
              <a:rPr lang="ru-RU" b="1" dirty="0" smtClean="0"/>
              <a:t>Один человек может выполнять несколько ролей в команде</a:t>
            </a:r>
            <a:r>
              <a:rPr lang="ru-RU" dirty="0" smtClean="0"/>
              <a:t>).</a:t>
            </a:r>
            <a:endParaRPr lang="ru-RU" dirty="0" smtClean="0"/>
          </a:p>
          <a:p>
            <a:r>
              <a:rPr lang="ru-RU" dirty="0" smtClean="0"/>
              <a:t>Успешная команда должна быть гармонично подобрана из сотрудников, способных выполнять все необходимые роли.</a:t>
            </a:r>
          </a:p>
          <a:p>
            <a:endParaRPr lang="ru-RU" dirty="0"/>
          </a:p>
          <a:p>
            <a:r>
              <a:rPr lang="ru-RU" dirty="0" smtClean="0"/>
              <a:t>При этом избыток в команде участников, которым свойственно выполнение одной и той же роли, может отрицательно сказаться на работе команды.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844"/>
                </a:solidFill>
              </a:rPr>
              <a:t>4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3018" y="883672"/>
            <a:ext cx="175695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Рабочая пчёлка</a:t>
            </a:r>
          </a:p>
          <a:p>
            <a:pPr algn="ctr"/>
            <a:r>
              <a:rPr lang="ru-RU" b="1" dirty="0" smtClean="0"/>
              <a:t>(</a:t>
            </a:r>
            <a:r>
              <a:rPr lang="ru-RU" b="1" dirty="0" err="1" smtClean="0"/>
              <a:t>Реализатор</a:t>
            </a:r>
            <a:r>
              <a:rPr lang="ru-RU" b="1" dirty="0" smtClean="0"/>
              <a:t>)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Company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Worker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04418" y="1421537"/>
            <a:ext cx="1659364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smtClean="0"/>
              <a:t>Руководитель</a:t>
            </a:r>
          </a:p>
          <a:p>
            <a:pPr algn="ctr"/>
            <a:r>
              <a:rPr lang="ru-RU" dirty="0" smtClean="0"/>
              <a:t>(Координатор)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Chairman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5297" y="2969905"/>
            <a:ext cx="1288621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err="1" smtClean="0"/>
              <a:t>Мотиватор</a:t>
            </a:r>
            <a:endParaRPr lang="ru-RU" dirty="0" smtClean="0"/>
          </a:p>
          <a:p>
            <a:pPr algn="ctr"/>
            <a:r>
              <a:rPr lang="ru-RU" dirty="0" smtClean="0"/>
              <a:t>(Творец)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Shaper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81614" y="4287462"/>
            <a:ext cx="175047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/>
              <a:t>Генератор </a:t>
            </a:r>
            <a:r>
              <a:rPr lang="ru-RU" dirty="0" smtClean="0"/>
              <a:t>идей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Plant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2835" y="2969905"/>
            <a:ext cx="1600053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ru-RU" dirty="0" smtClean="0"/>
              <a:t>Вдохновитель</a:t>
            </a:r>
          </a:p>
          <a:p>
            <a:pPr algn="ctr"/>
            <a:r>
              <a:rPr lang="ru-RU" dirty="0" smtClean="0"/>
              <a:t>(Дипломат)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Team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Worker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7" name="Прямая соединительная линия 6"/>
          <p:cNvCxnSpPr>
            <a:stCxn id="16" idx="3"/>
            <a:endCxn id="3" idx="1"/>
          </p:cNvCxnSpPr>
          <p:nvPr/>
        </p:nvCxnSpPr>
        <p:spPr>
          <a:xfrm flipV="1">
            <a:off x="6390815" y="1483837"/>
            <a:ext cx="802203" cy="51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stCxn id="3" idx="3"/>
          </p:cNvCxnSpPr>
          <p:nvPr/>
        </p:nvCxnSpPr>
        <p:spPr>
          <a:xfrm>
            <a:off x="8949973" y="1483837"/>
            <a:ext cx="692063" cy="39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13" idx="2"/>
            <a:endCxn id="14" idx="0"/>
          </p:cNvCxnSpPr>
          <p:nvPr/>
        </p:nvCxnSpPr>
        <p:spPr>
          <a:xfrm>
            <a:off x="10334100" y="2344867"/>
            <a:ext cx="845508" cy="62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14" idx="2"/>
            <a:endCxn id="15" idx="0"/>
          </p:cNvCxnSpPr>
          <p:nvPr/>
        </p:nvCxnSpPr>
        <p:spPr>
          <a:xfrm flipH="1">
            <a:off x="10756854" y="3893235"/>
            <a:ext cx="422754" cy="394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15" idx="2"/>
            <a:endCxn id="19" idx="3"/>
          </p:cNvCxnSpPr>
          <p:nvPr/>
        </p:nvCxnSpPr>
        <p:spPr>
          <a:xfrm flipH="1">
            <a:off x="9121110" y="4933793"/>
            <a:ext cx="1635744" cy="569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19" idx="1"/>
            <a:endCxn id="18" idx="3"/>
          </p:cNvCxnSpPr>
          <p:nvPr/>
        </p:nvCxnSpPr>
        <p:spPr>
          <a:xfrm flipH="1" flipV="1">
            <a:off x="6213135" y="5311402"/>
            <a:ext cx="1085040" cy="191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18" idx="0"/>
            <a:endCxn id="17" idx="2"/>
          </p:cNvCxnSpPr>
          <p:nvPr/>
        </p:nvCxnSpPr>
        <p:spPr>
          <a:xfrm flipH="1" flipV="1">
            <a:off x="5322862" y="4170234"/>
            <a:ext cx="317039" cy="54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7" idx="0"/>
            <a:endCxn id="16" idx="2"/>
          </p:cNvCxnSpPr>
          <p:nvPr/>
        </p:nvCxnSpPr>
        <p:spPr>
          <a:xfrm flipV="1">
            <a:off x="5322862" y="2600322"/>
            <a:ext cx="252442" cy="369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ds05.infourok.ru/uploads/ex/1130/0008277f-8c5335dd/hello_html_m5ccbedc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27" y="2785113"/>
            <a:ext cx="1688646" cy="168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ngimage.net/wp-content/uploads/2018/06/%D0%B1%D0%B5%D0%BB%D1%8B%D0%B5-%D1%87%D0%B5%D0%BB%D0%BE%D0%B2%D0%B5%D1%87%D0%BA%D0%B8-%D0%B4%D0%BB%D1%8F-%D0%BF%D1%80%D0%B5%D0%B7%D0%B5%D0%BD%D1%82%D0%B0%D1%86%D0%B8%D0%B9-png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44" y="2735308"/>
            <a:ext cx="1788253" cy="17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9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142" y="787087"/>
            <a:ext cx="10810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выявления способностей каждого участника команды к определенным ролям </a:t>
            </a:r>
            <a:r>
              <a:rPr lang="ru-RU" dirty="0" err="1" smtClean="0"/>
              <a:t>Мередит</a:t>
            </a:r>
            <a:r>
              <a:rPr lang="ru-RU" dirty="0" smtClean="0"/>
              <a:t> </a:t>
            </a:r>
            <a:r>
              <a:rPr lang="ru-RU" dirty="0" err="1" smtClean="0"/>
              <a:t>Белбин</a:t>
            </a:r>
            <a:r>
              <a:rPr lang="ru-RU" dirty="0" smtClean="0"/>
              <a:t> предлагает использовать, разработанный им, тест, который носит название «</a:t>
            </a:r>
            <a:r>
              <a:rPr lang="ru-RU" b="1" dirty="0" smtClean="0"/>
              <a:t>Тест </a:t>
            </a:r>
            <a:r>
              <a:rPr lang="ru-RU" b="1" dirty="0" err="1" smtClean="0"/>
              <a:t>Белбина</a:t>
            </a:r>
            <a:r>
              <a:rPr lang="ru-RU" dirty="0" smtClean="0"/>
              <a:t>».</a:t>
            </a:r>
          </a:p>
          <a:p>
            <a:endParaRPr lang="ru-RU" dirty="0"/>
          </a:p>
          <a:p>
            <a:r>
              <a:rPr lang="ru-RU" dirty="0" smtClean="0"/>
              <a:t>Тест состоит из семи блоков в каждом блоке представлено восемь ситуаций.</a:t>
            </a:r>
          </a:p>
          <a:p>
            <a:r>
              <a:rPr lang="ru-RU" dirty="0" smtClean="0"/>
              <a:t>В каждом блоке тестируемый должен распределить 10 баллов между предлагаемыми вариантами.</a:t>
            </a:r>
          </a:p>
          <a:p>
            <a:endParaRPr lang="ru-RU" dirty="0"/>
          </a:p>
          <a:p>
            <a:endParaRPr lang="ru-RU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844"/>
                </a:solidFill>
              </a:rPr>
              <a:t>5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41475" y="2565400"/>
            <a:ext cx="1807730" cy="207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 smtClean="0"/>
              <a:t>Блок 1</a:t>
            </a:r>
          </a:p>
          <a:p>
            <a:pPr algn="ctr"/>
            <a:endParaRPr lang="ru-RU" b="1" u="sng" dirty="0" smtClean="0"/>
          </a:p>
          <a:p>
            <a:pPr algn="ctr"/>
            <a:r>
              <a:rPr lang="ru-RU" dirty="0" smtClean="0"/>
              <a:t>Ситуация 1</a:t>
            </a:r>
          </a:p>
          <a:p>
            <a:pPr algn="ctr"/>
            <a:r>
              <a:rPr lang="ru-RU" dirty="0" smtClean="0"/>
              <a:t>…</a:t>
            </a:r>
          </a:p>
          <a:p>
            <a:pPr algn="ctr"/>
            <a:r>
              <a:rPr lang="ru-RU" dirty="0" smtClean="0"/>
              <a:t>Ситуация 8</a:t>
            </a:r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601605" y="2565400"/>
            <a:ext cx="1807730" cy="207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 smtClean="0"/>
              <a:t>Блок 2</a:t>
            </a:r>
          </a:p>
          <a:p>
            <a:pPr algn="ctr"/>
            <a:endParaRPr lang="ru-RU" b="1" u="sng" dirty="0" smtClean="0"/>
          </a:p>
          <a:p>
            <a:pPr algn="ctr"/>
            <a:r>
              <a:rPr lang="ru-RU" dirty="0" smtClean="0"/>
              <a:t>Ситуация 1</a:t>
            </a:r>
          </a:p>
          <a:p>
            <a:pPr algn="ctr"/>
            <a:r>
              <a:rPr lang="ru-RU" dirty="0" smtClean="0"/>
              <a:t>…</a:t>
            </a:r>
          </a:p>
          <a:p>
            <a:pPr algn="ctr"/>
            <a:r>
              <a:rPr lang="ru-RU" dirty="0" smtClean="0"/>
              <a:t>Ситуация 8</a:t>
            </a:r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7779905" y="2565400"/>
            <a:ext cx="1807730" cy="207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 smtClean="0"/>
              <a:t>Блок 7</a:t>
            </a:r>
          </a:p>
          <a:p>
            <a:pPr algn="ctr"/>
            <a:endParaRPr lang="ru-RU" b="1" u="sng" dirty="0" smtClean="0"/>
          </a:p>
          <a:p>
            <a:pPr algn="ctr"/>
            <a:r>
              <a:rPr lang="ru-RU" dirty="0" smtClean="0"/>
              <a:t>Ситуация 1</a:t>
            </a:r>
          </a:p>
          <a:p>
            <a:pPr algn="ctr"/>
            <a:r>
              <a:rPr lang="ru-RU" dirty="0" smtClean="0"/>
              <a:t>…</a:t>
            </a:r>
          </a:p>
          <a:p>
            <a:pPr algn="ctr"/>
            <a:r>
              <a:rPr lang="ru-RU" dirty="0" smtClean="0"/>
              <a:t>Ситуация 8</a:t>
            </a:r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375864" y="328191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…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558117" y="5052030"/>
            <a:ext cx="10810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 итогам тестирования участнику проставляются баллы соответствующие командным ролям. </a:t>
            </a:r>
          </a:p>
          <a:p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99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809793"/>
            <a:ext cx="6068512" cy="5243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975" y="787087"/>
            <a:ext cx="54324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сети интернет существует много сайтов, предлагающих пройти тест </a:t>
            </a:r>
            <a:r>
              <a:rPr lang="ru-RU" dirty="0" err="1" smtClean="0"/>
              <a:t>Белбина</a:t>
            </a:r>
            <a:r>
              <a:rPr lang="ru-RU" dirty="0"/>
              <a:t> </a:t>
            </a:r>
            <a:r>
              <a:rPr lang="ru-RU" dirty="0" smtClean="0"/>
              <a:t>и получить результаты, показывающие какие командные роли лучше подходят тестируемому.</a:t>
            </a:r>
            <a:endParaRPr lang="ru-RU" dirty="0" smtClean="0"/>
          </a:p>
          <a:p>
            <a:endParaRPr lang="ru-RU" dirty="0"/>
          </a:p>
          <a:p>
            <a:r>
              <a:rPr lang="ru-RU" b="1" dirty="0" smtClean="0">
                <a:solidFill>
                  <a:srgbClr val="FF0000"/>
                </a:solidFill>
              </a:rPr>
              <a:t>Но!</a:t>
            </a:r>
          </a:p>
          <a:p>
            <a:r>
              <a:rPr lang="ru-RU" dirty="0" smtClean="0"/>
              <a:t>Основная цель прохождения теста, не показать особенности индивидуума, а показать как люди взаимодействуют в команде.</a:t>
            </a:r>
          </a:p>
          <a:p>
            <a:r>
              <a:rPr lang="ru-RU" dirty="0" smtClean="0"/>
              <a:t>В этом плане сеть интернет не предлагает сведение в единую форму информации о всех сотрудниках подразделения и выдачи комментариев по ситуации в данном подразделении.</a:t>
            </a:r>
          </a:p>
          <a:p>
            <a:endParaRPr lang="ru-RU" dirty="0"/>
          </a:p>
          <a:p>
            <a:r>
              <a:rPr lang="ru-RU" b="1" dirty="0" smtClean="0">
                <a:solidFill>
                  <a:srgbClr val="FF0000"/>
                </a:solidFill>
              </a:rPr>
              <a:t>Предлагаемый программный продукт ориентируется именно на анализе целиком всего подразделения и выдачи комментариев по корректности его формирования.</a:t>
            </a:r>
          </a:p>
          <a:p>
            <a:endParaRPr lang="ru-RU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6</a:t>
            </a:r>
            <a:endParaRPr lang="ru-RU" sz="9600" b="1" dirty="0">
              <a:solidFill>
                <a:srgbClr val="FF08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6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775" y="786774"/>
            <a:ext cx="68353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 настоящий момент разработан начальный прототип программного продукта, который реализует следующие функции:</a:t>
            </a:r>
          </a:p>
          <a:p>
            <a:endParaRPr lang="ru-RU" dirty="0"/>
          </a:p>
          <a:p>
            <a:r>
              <a:rPr lang="ru-RU" dirty="0" smtClean="0"/>
              <a:t>1. Управляющая панель сотрудника отдела кадров, которая позволяет: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Создать новое подразделение;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Создать новую учетную запись для проведения тестирования;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Просмотреть результаты тестирования по сотрудникам отдельного подразделения;</a:t>
            </a:r>
          </a:p>
          <a:p>
            <a:r>
              <a:rPr lang="ru-RU" dirty="0" smtClean="0"/>
              <a:t>2. Для сотрудника создан интерфейс для прохождения тестирования.</a:t>
            </a:r>
            <a:endParaRPr lang="ru-RU" dirty="0"/>
          </a:p>
          <a:p>
            <a:endParaRPr lang="ru-RU" dirty="0" smtClean="0"/>
          </a:p>
          <a:p>
            <a:r>
              <a:rPr lang="ru-RU" b="1" dirty="0" smtClean="0"/>
              <a:t>При разработке программного продукта использованы следующие инструменты: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Язык программирования </a:t>
            </a:r>
            <a:r>
              <a:rPr lang="en-US" dirty="0" smtClean="0"/>
              <a:t>C#</a:t>
            </a:r>
            <a:r>
              <a:rPr lang="ru-RU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СУБД </a:t>
            </a:r>
            <a:r>
              <a:rPr lang="en-US" dirty="0" smtClean="0"/>
              <a:t>MS SQL;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Bootstrap;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JavaScript;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jQuery;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Библиотека </a:t>
            </a:r>
            <a:r>
              <a:rPr lang="en-US" dirty="0" err="1" smtClean="0"/>
              <a:t>ChartJS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7</a:t>
            </a:r>
            <a:endParaRPr lang="ru-RU" sz="9600" b="1" dirty="0">
              <a:solidFill>
                <a:srgbClr val="FF0844"/>
              </a:solidFill>
            </a:endParaRPr>
          </a:p>
        </p:txBody>
      </p:sp>
      <p:pic>
        <p:nvPicPr>
          <p:cNvPr id="4098" name="Picture 2" descr="C:\Users\Николай\YandexDisk\Хакатон\Белбин\рисунки для презентации\2019-10-07_21-46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1149350"/>
            <a:ext cx="3552825" cy="4238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14351" y="5467529"/>
            <a:ext cx="342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Меню сотрудника отдела кадров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6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135063"/>
            <a:ext cx="29718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Картинки по запросу сбис"/>
          <p:cNvSpPr>
            <a:spLocks noChangeAspect="1" noChangeArrowheads="1"/>
          </p:cNvSpPr>
          <p:nvPr/>
        </p:nvSpPr>
        <p:spPr bwMode="auto">
          <a:xfrm>
            <a:off x="155575" y="-1050925"/>
            <a:ext cx="57626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AutoShape 17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" name="AutoShape 19" descr="Картинки по запросу фед статистик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EC8F2B28-D932-4247-B79F-84276998CA6A}"/>
              </a:ext>
            </a:extLst>
          </p:cNvPr>
          <p:cNvSpPr/>
          <p:nvPr/>
        </p:nvSpPr>
        <p:spPr>
          <a:xfrm rot="18900000">
            <a:off x="570" y="372131"/>
            <a:ext cx="933144" cy="99630"/>
          </a:xfrm>
          <a:prstGeom prst="rect">
            <a:avLst/>
          </a:prstGeom>
          <a:solidFill>
            <a:srgbClr val="FF0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5962" y="5467529"/>
            <a:ext cx="51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rgbClr val="FF0844"/>
                </a:solidFill>
              </a:rPr>
              <a:t>8</a:t>
            </a:r>
            <a:endParaRPr lang="ru-RU" sz="9600" b="1" dirty="0">
              <a:solidFill>
                <a:srgbClr val="FF084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8875" y="5883027"/>
            <a:ext cx="570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Форма прохождения теста сотрудником подразделения</a:t>
            </a:r>
            <a:endParaRPr lang="ru-RU" dirty="0"/>
          </a:p>
        </p:txBody>
      </p:sp>
      <p:pic>
        <p:nvPicPr>
          <p:cNvPr id="5122" name="Picture 2" descr="C:\Users\Николай\YandexDisk\Хакатон\Белбин\рисунки для презентации\2019-10-07_21-49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01" y="449417"/>
            <a:ext cx="7279891" cy="5447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0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800</Words>
  <Application>Microsoft Office PowerPoint</Application>
  <PresentationFormat>Произвольный</PresentationFormat>
  <Paragraphs>144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ТОМСК ФОРМИРОВАНИЕ  КОМАНД НА ОСНОВЕ   ТЕСТИРОВАНИЯ ПО БЕЛБИНУ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ПОДРОБНАЯ ПОСТАНОВКА ЗАДАЧИ</dc:title>
  <dc:creator>Dmitri</dc:creator>
  <cp:lastModifiedBy>Николай</cp:lastModifiedBy>
  <cp:revision>65</cp:revision>
  <dcterms:created xsi:type="dcterms:W3CDTF">2019-06-04T11:37:04Z</dcterms:created>
  <dcterms:modified xsi:type="dcterms:W3CDTF">2019-10-09T13:47:24Z</dcterms:modified>
</cp:coreProperties>
</file>